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  <p:sldMasterId id="2147483660" r:id="rId3"/>
    <p:sldMasterId id="2147483680" r:id="rId4"/>
  </p:sldMasterIdLst>
  <p:notesMasterIdLst>
    <p:notesMasterId r:id="rId33"/>
  </p:notesMasterIdLst>
  <p:sldIdLst>
    <p:sldId id="265" r:id="rId5"/>
    <p:sldId id="271" r:id="rId6"/>
    <p:sldId id="280" r:id="rId7"/>
    <p:sldId id="295" r:id="rId8"/>
    <p:sldId id="281" r:id="rId9"/>
    <p:sldId id="270" r:id="rId10"/>
    <p:sldId id="290" r:id="rId11"/>
    <p:sldId id="291" r:id="rId12"/>
    <p:sldId id="267" r:id="rId13"/>
    <p:sldId id="273" r:id="rId14"/>
    <p:sldId id="274" r:id="rId15"/>
    <p:sldId id="292" r:id="rId16"/>
    <p:sldId id="272" r:id="rId17"/>
    <p:sldId id="268" r:id="rId18"/>
    <p:sldId id="283" r:id="rId19"/>
    <p:sldId id="293" r:id="rId20"/>
    <p:sldId id="284" r:id="rId21"/>
    <p:sldId id="285" r:id="rId22"/>
    <p:sldId id="286" r:id="rId23"/>
    <p:sldId id="287" r:id="rId24"/>
    <p:sldId id="288" r:id="rId25"/>
    <p:sldId id="289" r:id="rId26"/>
    <p:sldId id="279" r:id="rId27"/>
    <p:sldId id="278" r:id="rId28"/>
    <p:sldId id="276" r:id="rId29"/>
    <p:sldId id="294" r:id="rId30"/>
    <p:sldId id="277" r:id="rId31"/>
    <p:sldId id="275" r:id="rId32"/>
  </p:sldIdLst>
  <p:sldSz cx="12192000" cy="6858000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NanumGothic" panose="020D0604000000000000" pitchFamily="34" charset="-127"/>
      <p:regular r:id="rId40"/>
      <p:bold r:id="rId41"/>
    </p:embeddedFont>
    <p:embeddedFont>
      <p:font typeface="NANUMGOTHIC EXTRABOLD" panose="020D0604000000000000" pitchFamily="34" charset="-127"/>
      <p:bold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Light" panose="020F0302020204030204" pitchFamily="34" charset="0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>
            <p14:sldId id="265"/>
            <p14:sldId id="271"/>
            <p14:sldId id="280"/>
            <p14:sldId id="295"/>
            <p14:sldId id="281"/>
            <p14:sldId id="270"/>
            <p14:sldId id="290"/>
            <p14:sldId id="291"/>
            <p14:sldId id="267"/>
            <p14:sldId id="273"/>
            <p14:sldId id="274"/>
            <p14:sldId id="292"/>
            <p14:sldId id="272"/>
            <p14:sldId id="268"/>
            <p14:sldId id="283"/>
            <p14:sldId id="293"/>
            <p14:sldId id="284"/>
            <p14:sldId id="285"/>
            <p14:sldId id="286"/>
            <p14:sldId id="287"/>
            <p14:sldId id="288"/>
            <p14:sldId id="289"/>
            <p14:sldId id="279"/>
            <p14:sldId id="278"/>
            <p14:sldId id="276"/>
            <p14:sldId id="294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649"/>
    <a:srgbClr val="B9AAEE"/>
    <a:srgbClr val="FAFAFA"/>
    <a:srgbClr val="512BD4"/>
    <a:srgbClr val="190548"/>
    <a:srgbClr val="1F1F1F"/>
    <a:srgbClr val="B9A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9" autoAdjust="0"/>
    <p:restoredTop sz="82709" autoAdjust="0"/>
  </p:normalViewPr>
  <p:slideViewPr>
    <p:cSldViewPr snapToGrid="0">
      <p:cViewPr varScale="1">
        <p:scale>
          <a:sx n="98" d="100"/>
          <a:sy n="98" d="100"/>
        </p:scale>
        <p:origin x="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A21D0-38EF-4CC6-8EB9-E498772A556B}" type="datetimeFigureOut">
              <a:rPr lang="ko-KR" altLang="en-US" smtClean="0"/>
              <a:t>2023. 1. 17.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E2E6D-598C-4D5C-9AE3-D48B3F471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88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oolkit/dotne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dotnetfoundation.org/" TargetMode="External"/><Relationship Id="rId4" Type="http://schemas.openxmlformats.org/officeDocument/2006/relationships/hyperlink" Target="https://learn.microsoft.com/en-us/dotnet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40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52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58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7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62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5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437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631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26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34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.NET6</a:t>
            </a:r>
            <a:r>
              <a:rPr lang="en-US" altLang="ko-KR" baseline="0" dirty="0"/>
              <a:t> </a:t>
            </a:r>
            <a:r>
              <a:rPr lang="ko-KR" altLang="en-US" baseline="0" dirty="0"/>
              <a:t>와 함께 소개된 </a:t>
            </a:r>
            <a:r>
              <a:rPr lang="en-US" altLang="ko-KR" baseline="0" dirty="0" err="1"/>
              <a:t>Xamarin.Forms</a:t>
            </a:r>
            <a:r>
              <a:rPr lang="ko-KR" altLang="en-US" baseline="0" dirty="0"/>
              <a:t>의 향상된 </a:t>
            </a:r>
            <a:r>
              <a:rPr lang="en-US" altLang="ko-KR" baseline="0" dirty="0" err="1"/>
              <a:t>crossplatform</a:t>
            </a:r>
            <a:r>
              <a:rPr lang="en-US" altLang="ko-KR" baseline="0" dirty="0"/>
              <a:t> UI Framework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Single Project </a:t>
            </a:r>
            <a:r>
              <a:rPr lang="ko-KR" altLang="en-US" baseline="0" dirty="0"/>
              <a:t>기반으로 </a:t>
            </a:r>
            <a:r>
              <a:rPr lang="en-US" altLang="ko-KR" baseline="0" dirty="0"/>
              <a:t>Android, iOS</a:t>
            </a:r>
            <a:r>
              <a:rPr lang="ko-KR" altLang="en-US" baseline="0" dirty="0"/>
              <a:t>와 같은 </a:t>
            </a:r>
            <a:r>
              <a:rPr lang="en-US" altLang="ko-KR" baseline="0" dirty="0"/>
              <a:t>mobile </a:t>
            </a:r>
            <a:r>
              <a:rPr lang="ko-KR" altLang="en-US" baseline="0" dirty="0"/>
              <a:t>앱</a:t>
            </a:r>
            <a:r>
              <a:rPr lang="en-US" altLang="ko-KR" baseline="0" dirty="0"/>
              <a:t> </a:t>
            </a:r>
            <a:r>
              <a:rPr lang="ko-KR" altLang="en-US" baseline="0" dirty="0"/>
              <a:t>뿐만 아니라 </a:t>
            </a:r>
            <a:r>
              <a:rPr lang="en-US" altLang="ko-KR" baseline="0" dirty="0"/>
              <a:t>Mac 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Windows Desktop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네이티브</a:t>
            </a:r>
            <a:r>
              <a:rPr lang="ko-KR" altLang="en-US" baseline="0" dirty="0"/>
              <a:t> 앱도 빌드할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</a:t>
            </a:r>
            <a:r>
              <a:rPr lang="en-US" altLang="ko-KR" baseline="0" dirty="0" err="1"/>
              <a:t>Tizen</a:t>
            </a:r>
            <a:r>
              <a:rPr lang="en-US" altLang="ko-KR" baseline="0" dirty="0"/>
              <a:t> </a:t>
            </a:r>
            <a:r>
              <a:rPr lang="ko-KR" altLang="en-US" baseline="0" dirty="0"/>
              <a:t>또한 지원이 됩니다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You can do this all from a shared single code base, and best part of this is that there’s great tooling in VS to make you super productive from the beginning</a:t>
            </a:r>
            <a:endParaRPr lang="en-US" altLang="ko-KR" dirty="0"/>
          </a:p>
          <a:p>
            <a:r>
              <a:rPr lang="en-US" altLang="ko-KR" dirty="0"/>
              <a:t>Build</a:t>
            </a:r>
            <a:r>
              <a:rPr lang="en-US" altLang="ko-KR" baseline="0" dirty="0"/>
              <a:t> Cross-platform native applications for Desktop and Mobile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4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2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셋다</a:t>
            </a:r>
            <a:r>
              <a:rPr lang="ko-KR" altLang="en-US" dirty="0"/>
              <a:t> </a:t>
            </a:r>
            <a:r>
              <a:rPr lang="en-US" altLang="ko-KR" dirty="0"/>
              <a:t>nugget </a:t>
            </a:r>
            <a:r>
              <a:rPr lang="ko-KR" altLang="en-US" dirty="0"/>
              <a:t>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94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.NET Community Toolkit GitHub Repository"/>
              </a:rPr>
              <a:t>.NET Community Toolkit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helpers and APIs that work for all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.NET developers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are agnostic of any specific UI platform. The toolkit is maintained and published by Microsoft, and part of the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.NET Foundation Home Page"/>
              </a:rPr>
              <a:t>.NET Foundation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Improve .NET MAUI Developer Experience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Help You Write Less Code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59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AlsoNotifyChangeFor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---&gt; 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NotifyPropertyChangedFor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AlsoNotifyCanExecuteFor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---&gt; 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NotifyCanExecuteChangedFor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AlsoValidateProperty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---&gt; 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NotifyDataErrorInfo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AlsoBroadcastChange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---&gt; 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NotifyPropertyChangeRecipients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ICommand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---&gt; 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RelayCommand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45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Easier Converter, Binding, Layouts</a:t>
            </a:r>
            <a:r>
              <a:rPr lang="en-US" altLang="ko-KR" baseline="0" dirty="0"/>
              <a:t> , type safe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56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.NET Community Toolkit: https://learn.microsoft.com/en-us/dotnet/communitytoolkit/introduction</a:t>
            </a:r>
          </a:p>
          <a:p>
            <a:r>
              <a:rPr lang="en-US" altLang="ko-KR" dirty="0"/>
              <a:t>MCT: https://learn.microsoft.com/en-us/dotnet/communitytoolkit/maui/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50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E2E6D-598C-4D5C-9AE3-D48B3F4714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35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1/17/23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traveler.io/" TargetMode="External"/><Relationship Id="rId7" Type="http://schemas.openxmlformats.org/officeDocument/2006/relationships/image" Target="../media/image38.gif"/><Relationship Id="rId2" Type="http://schemas.openxmlformats.org/officeDocument/2006/relationships/hyperlink" Target="https://twitter.com/TheCodeTraveler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hyperlink" Target="https://github.com/brminnic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10" Type="http://schemas.openxmlformats.org/officeDocument/2006/relationships/image" Target="../media/image25.png"/><Relationship Id="rId4" Type="http://schemas.openxmlformats.org/officeDocument/2006/relationships/image" Target="../media/image20.emf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29" y="4980549"/>
            <a:ext cx="9102122" cy="1245322"/>
          </a:xfrm>
        </p:spPr>
        <p:txBody>
          <a:bodyPr/>
          <a:lstStyle/>
          <a:p>
            <a:r>
              <a:rPr lang="en-US" sz="3200" dirty="0"/>
              <a:t>MAUI Community Toolkit</a:t>
            </a:r>
            <a:r>
              <a:rPr lang="ko-KR" altLang="en-US" sz="3200" dirty="0"/>
              <a:t>을 활용한</a:t>
            </a:r>
            <a:endParaRPr lang="en-US" altLang="ko-KR" sz="3200" dirty="0"/>
          </a:p>
          <a:p>
            <a:r>
              <a:rPr lang="ko-KR" altLang="en-US" sz="3200" dirty="0"/>
              <a:t>효과적인 </a:t>
            </a:r>
            <a:r>
              <a:rPr lang="en-US" altLang="ko-KR" sz="3200" dirty="0"/>
              <a:t>MAUI</a:t>
            </a:r>
            <a:r>
              <a:rPr lang="ko-KR" altLang="en-US" sz="3200" dirty="0"/>
              <a:t> 앱 개발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CommunityToolkit.Mvvm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27176"/>
            <a:ext cx="4865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Use Attributes to Simplify Code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en-US" altLang="ko-KR" dirty="0" err="1">
                <a:solidFill>
                  <a:schemeClr val="bg1"/>
                </a:solidFill>
              </a:rPr>
              <a:t>RelayCommand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en-US" altLang="ko-KR" dirty="0" err="1">
                <a:solidFill>
                  <a:schemeClr val="bg1"/>
                </a:solidFill>
              </a:rPr>
              <a:t>ObservableProperty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en-US" altLang="ko-KR" dirty="0" err="1">
                <a:solidFill>
                  <a:schemeClr val="bg1"/>
                </a:solidFill>
              </a:rPr>
              <a:t>NotifyPropertyChangedFor</a:t>
            </a:r>
            <a:r>
              <a:rPr lang="en-US" altLang="ko-KR" dirty="0">
                <a:solidFill>
                  <a:schemeClr val="bg1"/>
                </a:solidFill>
              </a:rPr>
              <a:t>]]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en-US" altLang="ko-KR" dirty="0" err="1">
                <a:solidFill>
                  <a:schemeClr val="bg1"/>
                </a:solidFill>
              </a:rPr>
              <a:t>NotifyCanExecuteChangedFor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  <a:endParaRPr lang="ko-KR" altLang="en-US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84" y="3281502"/>
            <a:ext cx="5181170" cy="27210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743" y="3281502"/>
            <a:ext cx="4975326" cy="15697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20484229">
            <a:off x="1641991" y="2504749"/>
            <a:ext cx="9013292" cy="2078291"/>
          </a:xfrm>
          <a:prstGeom prst="rect">
            <a:avLst/>
          </a:prstGeom>
          <a:solidFill>
            <a:srgbClr val="B9AA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90649"/>
                </a:solidFill>
              </a:rPr>
              <a:t>MVVM Toolkit</a:t>
            </a:r>
            <a:r>
              <a:rPr lang="ko-KR" altLang="en-US" sz="3200" dirty="0">
                <a:solidFill>
                  <a:srgbClr val="190649"/>
                </a:solidFill>
              </a:rPr>
              <a:t>을 사용하려는 개발자를 위한 안내</a:t>
            </a:r>
            <a:endParaRPr lang="en-US" altLang="ko-KR" sz="3200" dirty="0">
              <a:solidFill>
                <a:srgbClr val="190649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rgbClr val="190649"/>
                </a:solidFill>
              </a:rPr>
              <a:t>박문찬</a:t>
            </a:r>
            <a:endParaRPr lang="ko-KR" altLang="en-US" sz="3200" dirty="0">
              <a:solidFill>
                <a:srgbClr val="1906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7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CommunityToolkit.Maui.Markup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27176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Fluent C# UI Extension Methods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Easier Layouts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Easier 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Easier Binding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180" y="3402211"/>
            <a:ext cx="9621593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GitTrends</a:t>
            </a:r>
            <a:r>
              <a:rPr lang="en-US" altLang="ko-KR" dirty="0"/>
              <a:t>: GitHub Insights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08505" y="5808699"/>
            <a:ext cx="419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https://github.com/brminnick/GitTrends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0004" y="4054373"/>
            <a:ext cx="2991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Author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👤 </a:t>
            </a:r>
            <a:r>
              <a:rPr lang="en-US" altLang="ko-KR" b="1" dirty="0">
                <a:solidFill>
                  <a:schemeClr val="bg1"/>
                </a:solidFill>
              </a:rPr>
              <a:t>Brandon Minnick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Twitter: </a:t>
            </a:r>
            <a:r>
              <a:rPr lang="en-US" altLang="ko-KR" dirty="0">
                <a:solidFill>
                  <a:schemeClr val="bg1"/>
                </a:solidFill>
                <a:hlinkClick r:id="rId2"/>
              </a:rPr>
              <a:t>@</a:t>
            </a:r>
            <a:r>
              <a:rPr lang="en-US" altLang="ko-KR" dirty="0" err="1">
                <a:solidFill>
                  <a:schemeClr val="bg1"/>
                </a:solidFill>
                <a:hlinkClick r:id="rId2"/>
              </a:rPr>
              <a:t>TheCodeTraveler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Blog: 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https://codetraveler.io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Github</a:t>
            </a:r>
            <a:r>
              <a:rPr lang="en-US" altLang="ko-KR" dirty="0">
                <a:solidFill>
                  <a:schemeClr val="bg1"/>
                </a:solidFill>
              </a:rPr>
              <a:t>: </a:t>
            </a:r>
            <a:r>
              <a:rPr lang="en-US" altLang="ko-KR" dirty="0">
                <a:solidFill>
                  <a:schemeClr val="bg1"/>
                </a:solidFill>
                <a:hlinkClick r:id="rId4"/>
              </a:rPr>
              <a:t>@</a:t>
            </a:r>
            <a:r>
              <a:rPr lang="en-US" altLang="ko-KR" dirty="0" err="1">
                <a:solidFill>
                  <a:schemeClr val="bg1"/>
                </a:solidFill>
                <a:hlinkClick r:id="rId4"/>
              </a:rPr>
              <a:t>brminnick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positories Light">
            <a:extLst>
              <a:ext uri="{FF2B5EF4-FFF2-40B4-BE49-F238E27FC236}">
                <a16:creationId xmlns:a16="http://schemas.microsoft.com/office/drawing/2014/main" id="{4FF9735D-5504-DCCF-3CE9-06BEEE35F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94" y="1554480"/>
            <a:ext cx="1922181" cy="4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ends Light">
            <a:extLst>
              <a:ext uri="{FF2B5EF4-FFF2-40B4-BE49-F238E27FC236}">
                <a16:creationId xmlns:a16="http://schemas.microsoft.com/office/drawing/2014/main" id="{8BE82725-F9A9-8047-3159-660C02EF2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454" y="1554480"/>
            <a:ext cx="1922181" cy="415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ferring Sites Light">
            <a:extLst>
              <a:ext uri="{FF2B5EF4-FFF2-40B4-BE49-F238E27FC236}">
                <a16:creationId xmlns:a16="http://schemas.microsoft.com/office/drawing/2014/main" id="{1EDBF1A5-7A11-3A1A-E685-E9A7F6D8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14" y="1554480"/>
            <a:ext cx="1922181" cy="415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1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27176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</a:rPr>
              <a:t>Project maintained by the community</a:t>
            </a:r>
          </a:p>
          <a:p>
            <a:pPr marL="742950" lvl="1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</a:rPr>
              <a:t>Provides common building blocks for developers</a:t>
            </a:r>
          </a:p>
          <a:p>
            <a:pPr marL="1200150" lvl="2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</a:rPr>
              <a:t>Animations, behaviors , converters, effects, and helpers</a:t>
            </a:r>
          </a:p>
          <a:p>
            <a:pPr marL="742950" lvl="1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</a:rPr>
              <a:t>Incubator for new controls / features</a:t>
            </a:r>
          </a:p>
          <a:p>
            <a:pPr marL="742950" lvl="1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</a:rPr>
              <a:t>Docs</a:t>
            </a:r>
          </a:p>
          <a:p>
            <a:pPr marL="742950" lvl="1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</a:rPr>
              <a:t>Monthly standup live stream, etc.</a:t>
            </a:r>
          </a:p>
          <a:p>
            <a:pPr marL="742950" lvl="1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90" y="3967771"/>
            <a:ext cx="3480634" cy="2182451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623" y="3967771"/>
            <a:ext cx="3045902" cy="218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Using .NET MAUI Community Toolk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11" y="1183758"/>
            <a:ext cx="2703507" cy="230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53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27176"/>
            <a:ext cx="393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Alerts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Animations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Behaviors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Extensions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 err="1">
                <a:solidFill>
                  <a:schemeClr val="bg1"/>
                </a:solidFill>
              </a:rPr>
              <a:t>ImageSources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Layouts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Views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4098" name="Picture 2" descr="Using .NET MAUI Community Tool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77" y="1645920"/>
            <a:ext cx="4890299" cy="416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0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27176"/>
            <a:ext cx="393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Alerts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Animations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Behaviors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Extensions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 err="1">
                <a:solidFill>
                  <a:schemeClr val="bg1">
                    <a:alpha val="45000"/>
                  </a:schemeClr>
                </a:solidFill>
              </a:rPr>
              <a:t>ImageSources</a:t>
            </a:r>
            <a:endParaRPr lang="en-US" altLang="ko-KR" sz="3600" dirty="0">
              <a:solidFill>
                <a:schemeClr val="bg1">
                  <a:alpha val="4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Layouts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Views</a:t>
            </a:r>
            <a:endParaRPr lang="ko-KR" altLang="en-US" sz="3600" dirty="0">
              <a:solidFill>
                <a:schemeClr val="bg1">
                  <a:alpha val="4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98" y="1527176"/>
            <a:ext cx="2061554" cy="42345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943" y="1527175"/>
            <a:ext cx="2061554" cy="42345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4944" y="5761718"/>
            <a:ext cx="206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Snackbar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44199" y="5761718"/>
            <a:ext cx="206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Toast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9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27176"/>
            <a:ext cx="393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Alerts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Animations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Behaviors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Extensions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 err="1">
                <a:solidFill>
                  <a:schemeClr val="bg1">
                    <a:alpha val="45000"/>
                  </a:schemeClr>
                </a:solidFill>
              </a:rPr>
              <a:t>ImageSources</a:t>
            </a:r>
            <a:endParaRPr lang="en-US" altLang="ko-KR" sz="3600" dirty="0">
              <a:solidFill>
                <a:schemeClr val="bg1">
                  <a:alpha val="4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Layouts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Views</a:t>
            </a:r>
            <a:endParaRPr lang="ko-KR" altLang="en-US" sz="3600" dirty="0">
              <a:solidFill>
                <a:schemeClr val="bg1">
                  <a:alpha val="4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08" y="1800446"/>
            <a:ext cx="3792472" cy="25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2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27176"/>
            <a:ext cx="393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Alerts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Animations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Behaviors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Extensions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 err="1">
                <a:solidFill>
                  <a:schemeClr val="bg1">
                    <a:alpha val="45000"/>
                  </a:schemeClr>
                </a:solidFill>
              </a:rPr>
              <a:t>ImageSources</a:t>
            </a:r>
            <a:endParaRPr lang="en-US" altLang="ko-KR" sz="3600" dirty="0">
              <a:solidFill>
                <a:schemeClr val="bg1">
                  <a:alpha val="4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Layouts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Views</a:t>
            </a:r>
            <a:endParaRPr lang="ko-KR" altLang="en-US" sz="3600" dirty="0">
              <a:solidFill>
                <a:schemeClr val="bg1">
                  <a:alpha val="4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4979" y="1527176"/>
            <a:ext cx="44060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Animation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Characters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Email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Event-To-Command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Icon Tint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Masked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Max Length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Multi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Numeric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Progress Bar Animation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Required String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Set Focus On Entry Completed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Status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Text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Uri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User Stopped Typing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83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27176"/>
            <a:ext cx="393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Alerts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Animations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Behaviors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Extensions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 err="1">
                <a:solidFill>
                  <a:schemeClr val="bg1">
                    <a:alpha val="45000"/>
                  </a:schemeClr>
                </a:solidFill>
              </a:rPr>
              <a:t>ImageSources</a:t>
            </a:r>
            <a:endParaRPr lang="en-US" altLang="ko-KR" sz="3600" dirty="0">
              <a:solidFill>
                <a:schemeClr val="bg1">
                  <a:alpha val="4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Layouts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Views</a:t>
            </a:r>
            <a:endParaRPr lang="ko-KR" altLang="en-US" sz="3600" dirty="0">
              <a:solidFill>
                <a:schemeClr val="bg1">
                  <a:alpha val="4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0783" y="1527176"/>
            <a:ext cx="33194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Bool-To-Object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ByteArray</a:t>
            </a:r>
            <a:r>
              <a:rPr lang="en-US" altLang="ko-KR" sz="2000" dirty="0">
                <a:solidFill>
                  <a:schemeClr val="bg1"/>
                </a:solidFill>
              </a:rPr>
              <a:t>-To-</a:t>
            </a:r>
            <a:r>
              <a:rPr lang="en-US" altLang="ko-KR" sz="2000" dirty="0" err="1">
                <a:solidFill>
                  <a:schemeClr val="bg1"/>
                </a:solidFill>
              </a:rPr>
              <a:t>ImageSource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Color-To-Color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Compare Converter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Date-To-</a:t>
            </a:r>
            <a:r>
              <a:rPr lang="en-US" altLang="ko-KR" sz="2000" dirty="0" err="1">
                <a:solidFill>
                  <a:schemeClr val="bg1"/>
                </a:solidFill>
              </a:rPr>
              <a:t>TimeOffset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Double-To-</a:t>
            </a:r>
            <a:r>
              <a:rPr lang="en-US" altLang="ko-KR" sz="2000" dirty="0" err="1">
                <a:solidFill>
                  <a:schemeClr val="bg1"/>
                </a:solidFill>
              </a:rPr>
              <a:t>Int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Enum</a:t>
            </a:r>
            <a:r>
              <a:rPr lang="en-US" altLang="ko-KR" sz="2000" dirty="0">
                <a:solidFill>
                  <a:schemeClr val="bg1"/>
                </a:solidFill>
              </a:rPr>
              <a:t>-To-Bool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Enum</a:t>
            </a:r>
            <a:r>
              <a:rPr lang="en-US" altLang="ko-KR" sz="2000" dirty="0">
                <a:solidFill>
                  <a:schemeClr val="bg1"/>
                </a:solidFill>
              </a:rPr>
              <a:t>-To-</a:t>
            </a:r>
            <a:r>
              <a:rPr lang="en-US" altLang="ko-KR" sz="2000" dirty="0" err="1">
                <a:solidFill>
                  <a:schemeClr val="bg1"/>
                </a:solidFill>
              </a:rPr>
              <a:t>Int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ImageResource</a:t>
            </a:r>
            <a:r>
              <a:rPr lang="en-US" altLang="ko-KR" sz="2000" dirty="0">
                <a:solidFill>
                  <a:schemeClr val="bg1"/>
                </a:solidFill>
              </a:rPr>
              <a:t> Converter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Index-To-</a:t>
            </a:r>
            <a:r>
              <a:rPr lang="en-US" altLang="ko-KR" sz="2000" dirty="0" err="1">
                <a:solidFill>
                  <a:schemeClr val="bg1"/>
                </a:solidFill>
              </a:rPr>
              <a:t>ArrayItem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Int</a:t>
            </a:r>
            <a:r>
              <a:rPr lang="en-US" altLang="ko-KR" sz="2000" dirty="0">
                <a:solidFill>
                  <a:schemeClr val="bg1"/>
                </a:solidFill>
              </a:rPr>
              <a:t>-To-Bool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Inverted Bool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Is Equal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Is In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0263" y="1527176"/>
            <a:ext cx="3319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Is List Not Null Or Empty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Is Null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Is String Null Or </a:t>
            </a:r>
            <a:r>
              <a:rPr lang="en-US" altLang="ko-KR" sz="2000" dirty="0" err="1">
                <a:solidFill>
                  <a:schemeClr val="bg1"/>
                </a:solidFill>
              </a:rPr>
              <a:t>EmptyList</a:t>
            </a:r>
            <a:r>
              <a:rPr lang="en-US" altLang="ko-KR" sz="2000" dirty="0">
                <a:solidFill>
                  <a:schemeClr val="bg1"/>
                </a:solidFill>
              </a:rPr>
              <a:t>-To-String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MultiConverter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SelectedItemEventArgs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State-To-Bool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String-To-List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Text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Variable Multi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etc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8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27176"/>
            <a:ext cx="393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Alerts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Animations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Behaviors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Extensions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 err="1">
                <a:solidFill>
                  <a:schemeClr val="bg1">
                    <a:alpha val="45000"/>
                  </a:schemeClr>
                </a:solidFill>
              </a:rPr>
              <a:t>ImageSources</a:t>
            </a:r>
            <a:endParaRPr lang="en-US" altLang="ko-KR" sz="3600" dirty="0">
              <a:solidFill>
                <a:schemeClr val="bg1">
                  <a:alpha val="4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Layouts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Views</a:t>
            </a:r>
            <a:endParaRPr lang="ko-KR" altLang="en-US" sz="3600" dirty="0">
              <a:solidFill>
                <a:schemeClr val="bg1">
                  <a:alpha val="4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0783" y="1527176"/>
            <a:ext cx="331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ColorAnimation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0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 txBox="1">
            <a:spLocks/>
          </p:cNvSpPr>
          <p:nvPr/>
        </p:nvSpPr>
        <p:spPr>
          <a:xfrm>
            <a:off x="3927731" y="1030258"/>
            <a:ext cx="3073140" cy="12453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/>
              <a:t>조중현</a:t>
            </a:r>
            <a:endParaRPr lang="en-US" altLang="ko-KR" sz="2400" dirty="0"/>
          </a:p>
          <a:p>
            <a:pPr marL="0" indent="0">
              <a:buNone/>
            </a:pPr>
            <a:r>
              <a:rPr lang="en-US" dirty="0"/>
              <a:t>Samsung Research</a:t>
            </a:r>
          </a:p>
          <a:p>
            <a:pPr marL="0" indent="0">
              <a:buNone/>
            </a:pPr>
            <a:r>
              <a:rPr lang="en-US" dirty="0"/>
              <a:t>jh5.cho@Samsung.com</a:t>
            </a:r>
          </a:p>
        </p:txBody>
      </p:sp>
      <p:pic>
        <p:nvPicPr>
          <p:cNvPr id="3074" name="Picture 2" descr="https://avatars.githubusercontent.com/u/14328614?v=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56" y="977317"/>
            <a:ext cx="2857591" cy="2857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110446" y="3521076"/>
            <a:ext cx="8056155" cy="3141143"/>
            <a:chOff x="4449112" y="3521076"/>
            <a:chExt cx="8056155" cy="3141143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DFE639C-9140-475B-9DB2-1658D9CC4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9112" y="5468403"/>
              <a:ext cx="8056155" cy="77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DD62312-3043-459F-9C83-168F047DEBC6}"/>
                </a:ext>
              </a:extLst>
            </p:cNvPr>
            <p:cNvSpPr/>
            <p:nvPr/>
          </p:nvSpPr>
          <p:spPr>
            <a:xfrm>
              <a:off x="6215325" y="5412035"/>
              <a:ext cx="133516" cy="133516"/>
            </a:xfrm>
            <a:prstGeom prst="ellipse">
              <a:avLst/>
            </a:prstGeom>
            <a:solidFill>
              <a:srgbClr val="3072FC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072FC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2172580-81E7-41E8-A21B-AC16749AB8CB}"/>
                </a:ext>
              </a:extLst>
            </p:cNvPr>
            <p:cNvSpPr/>
            <p:nvPr/>
          </p:nvSpPr>
          <p:spPr>
            <a:xfrm>
              <a:off x="8008905" y="5448192"/>
              <a:ext cx="61203" cy="6120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5914A7F-B805-48DB-A105-28EFCA4AF688}"/>
                </a:ext>
              </a:extLst>
            </p:cNvPr>
            <p:cNvSpPr/>
            <p:nvPr/>
          </p:nvSpPr>
          <p:spPr>
            <a:xfrm>
              <a:off x="9465834" y="5448192"/>
              <a:ext cx="61203" cy="6120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Picture 8" descr="Tizen .NET TV Framework | Samsung Developers">
              <a:extLst>
                <a:ext uri="{FF2B5EF4-FFF2-40B4-BE49-F238E27FC236}">
                  <a16:creationId xmlns:a16="http://schemas.microsoft.com/office/drawing/2014/main" id="{19CCD2BF-43EF-444A-B373-BE17BA703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74" b="100000" l="0" r="979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11" y="3521076"/>
              <a:ext cx="3292628" cy="17530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58D1FA-E058-4B6F-8641-F807E3139A21}"/>
                </a:ext>
              </a:extLst>
            </p:cNvPr>
            <p:cNvSpPr txBox="1"/>
            <p:nvPr/>
          </p:nvSpPr>
          <p:spPr>
            <a:xfrm>
              <a:off x="7367744" y="5649281"/>
              <a:ext cx="1319960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chemeClr val="bg1"/>
                  </a:solidFill>
                </a:rPr>
                <a:t>2018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bg1"/>
                  </a:solidFill>
                </a:rPr>
                <a:t>Tizen 5.0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bg1"/>
                  </a:solidFill>
                </a:rPr>
                <a:t>On-device AI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334695-32A2-4E7C-8731-161C48BB10AB}"/>
                </a:ext>
              </a:extLst>
            </p:cNvPr>
            <p:cNvSpPr txBox="1"/>
            <p:nvPr/>
          </p:nvSpPr>
          <p:spPr>
            <a:xfrm>
              <a:off x="8805854" y="5649281"/>
              <a:ext cx="1319960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>
                  <a:solidFill>
                    <a:schemeClr val="bg1"/>
                  </a:solidFill>
                </a:rPr>
                <a:t>2020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bg1"/>
                  </a:solidFill>
                </a:rPr>
                <a:t>Tizen 6.0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bg1"/>
                  </a:solidFill>
                </a:rPr>
                <a:t>Intelligent Service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2F5E17-D59F-4368-AFB1-219DEE93442D}"/>
                </a:ext>
              </a:extLst>
            </p:cNvPr>
            <p:cNvSpPr txBox="1"/>
            <p:nvPr/>
          </p:nvSpPr>
          <p:spPr>
            <a:xfrm>
              <a:off x="5632747" y="5683490"/>
              <a:ext cx="131996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2017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600" b="1" dirty="0" err="1">
                  <a:solidFill>
                    <a:schemeClr val="bg1"/>
                  </a:solidFill>
                </a:rPr>
                <a:t>Tizen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4.0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.NET / </a:t>
              </a:r>
              <a:r>
                <a:rPr lang="en-US" altLang="ko-KR" sz="1600" b="1" dirty="0" err="1">
                  <a:solidFill>
                    <a:schemeClr val="bg1"/>
                  </a:solidFill>
                </a:rPr>
                <a:t>IoT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DD62312-3043-459F-9C83-168F047DEBC6}"/>
                </a:ext>
              </a:extLst>
            </p:cNvPr>
            <p:cNvSpPr/>
            <p:nvPr/>
          </p:nvSpPr>
          <p:spPr>
            <a:xfrm>
              <a:off x="10922763" y="5401645"/>
              <a:ext cx="133516" cy="133516"/>
            </a:xfrm>
            <a:prstGeom prst="ellipse">
              <a:avLst/>
            </a:prstGeom>
            <a:solidFill>
              <a:srgbClr val="3072FC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072FC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2F5E17-D59F-4368-AFB1-219DEE93442D}"/>
                </a:ext>
              </a:extLst>
            </p:cNvPr>
            <p:cNvSpPr txBox="1"/>
            <p:nvPr/>
          </p:nvSpPr>
          <p:spPr>
            <a:xfrm>
              <a:off x="10340185" y="5673100"/>
              <a:ext cx="141541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2022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600" b="1" dirty="0" err="1">
                  <a:solidFill>
                    <a:schemeClr val="bg1"/>
                  </a:solidFill>
                </a:rPr>
                <a:t>Tizen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7.0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.NET6 / MAUI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Picture 8" descr="Xamarin · GitHub">
            <a:extLst>
              <a:ext uri="{FF2B5EF4-FFF2-40B4-BE49-F238E27FC236}">
                <a16:creationId xmlns:a16="http://schemas.microsoft.com/office/drawing/2014/main" id="{77A91750-CDEB-4B7A-9642-C27FD2F0B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3" t="19819" r="13976" b="19574"/>
          <a:stretch/>
        </p:blipFill>
        <p:spPr bwMode="auto">
          <a:xfrm>
            <a:off x="5464301" y="3191178"/>
            <a:ext cx="813754" cy="680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3D5EB22-CD8D-40E2-9897-6153A5811A34}"/>
              </a:ext>
            </a:extLst>
          </p:cNvPr>
          <p:cNvGrpSpPr/>
          <p:nvPr/>
        </p:nvGrpSpPr>
        <p:grpSpPr>
          <a:xfrm>
            <a:off x="7522973" y="4233370"/>
            <a:ext cx="543098" cy="543421"/>
            <a:chOff x="9611591" y="2382375"/>
            <a:chExt cx="883227" cy="883752"/>
          </a:xfrm>
        </p:grpSpPr>
        <p:sp>
          <p:nvSpPr>
            <p:cNvPr id="25" name="사각형: 둥근 모서리 53">
              <a:extLst>
                <a:ext uri="{FF2B5EF4-FFF2-40B4-BE49-F238E27FC236}">
                  <a16:creationId xmlns:a16="http://schemas.microsoft.com/office/drawing/2014/main" id="{4BD4CE39-A111-46D0-BBDD-B0179B425532}"/>
                </a:ext>
              </a:extLst>
            </p:cNvPr>
            <p:cNvSpPr/>
            <p:nvPr/>
          </p:nvSpPr>
          <p:spPr>
            <a:xfrm>
              <a:off x="9611591" y="2382375"/>
              <a:ext cx="883227" cy="883752"/>
            </a:xfrm>
            <a:prstGeom prst="roundRect">
              <a:avLst/>
            </a:prstGeom>
            <a:solidFill>
              <a:srgbClr val="008AEE"/>
            </a:solidFill>
            <a:ln>
              <a:solidFill>
                <a:srgbClr val="3072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Picture 6" descr="Visual Studio for Tizen">
              <a:extLst>
                <a:ext uri="{FF2B5EF4-FFF2-40B4-BE49-F238E27FC236}">
                  <a16:creationId xmlns:a16="http://schemas.microsoft.com/office/drawing/2014/main" id="{9617404D-9CA2-46A1-8822-FB7876DDDA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81" t="55067" r="24389" b="14022"/>
            <a:stretch/>
          </p:blipFill>
          <p:spPr bwMode="auto">
            <a:xfrm>
              <a:off x="9643567" y="2427005"/>
              <a:ext cx="770685" cy="78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8386" y="3650706"/>
            <a:ext cx="1223460" cy="1493760"/>
          </a:xfrm>
          <a:prstGeom prst="rect">
            <a:avLst/>
          </a:prstGeom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0264125C-5860-4D06-82FA-0D0483B2D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3" t="17519" r="21504" b="15507"/>
          <a:stretch/>
        </p:blipFill>
        <p:spPr bwMode="auto">
          <a:xfrm>
            <a:off x="6360820" y="3151476"/>
            <a:ext cx="668258" cy="76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27176"/>
            <a:ext cx="393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Alerts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Animations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Behaviors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Extensions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 err="1">
                <a:solidFill>
                  <a:schemeClr val="bg1"/>
                </a:solidFill>
              </a:rPr>
              <a:t>ImageSources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Layouts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Views</a:t>
            </a:r>
            <a:endParaRPr lang="ko-KR" altLang="en-US" sz="3600" dirty="0">
              <a:solidFill>
                <a:schemeClr val="bg1">
                  <a:alpha val="4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0783" y="1527176"/>
            <a:ext cx="3319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GravatarImageSource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283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27176"/>
            <a:ext cx="393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Alerts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Animations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Behaviors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Extensions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 err="1">
                <a:solidFill>
                  <a:schemeClr val="bg1">
                    <a:alpha val="45000"/>
                  </a:schemeClr>
                </a:solidFill>
              </a:rPr>
              <a:t>ImageSources</a:t>
            </a:r>
            <a:endParaRPr lang="en-US" altLang="ko-KR" sz="3600" dirty="0">
              <a:solidFill>
                <a:schemeClr val="bg1">
                  <a:alpha val="4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Layouts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Views</a:t>
            </a:r>
            <a:endParaRPr lang="ko-KR" altLang="en-US" sz="3600" dirty="0">
              <a:solidFill>
                <a:schemeClr val="bg1">
                  <a:alpha val="4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0783" y="1527176"/>
            <a:ext cx="3319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DocLayout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StateContainer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UniformItemsLayout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560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r>
              <a:rPr kumimoji="1" lang="en-US" altLang="en-US" dirty="0"/>
              <a:t>.NET Community Toolkits - </a:t>
            </a:r>
            <a:r>
              <a:rPr kumimoji="1" lang="en-US" altLang="en-US" dirty="0" err="1"/>
              <a:t>CommunityToolkit.Maui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27176"/>
            <a:ext cx="39325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Alerts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Animations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Behaviors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Converters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Extensions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 err="1">
                <a:solidFill>
                  <a:schemeClr val="bg1">
                    <a:alpha val="45000"/>
                  </a:schemeClr>
                </a:solidFill>
              </a:rPr>
              <a:t>ImageSources</a:t>
            </a:r>
            <a:endParaRPr lang="en-US" altLang="ko-KR" sz="3600" dirty="0">
              <a:solidFill>
                <a:schemeClr val="bg1">
                  <a:alpha val="4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>
                    <a:alpha val="45000"/>
                  </a:schemeClr>
                </a:solidFill>
              </a:rPr>
              <a:t>Layouts</a:t>
            </a:r>
          </a:p>
          <a:p>
            <a:pPr marL="742950" lvl="1" indent="-285750">
              <a:buFontTx/>
              <a:buChar char="-"/>
            </a:pPr>
            <a:r>
              <a:rPr lang="en-US" altLang="ko-KR" sz="3600" dirty="0">
                <a:solidFill>
                  <a:schemeClr val="bg1"/>
                </a:solidFill>
              </a:rPr>
              <a:t>Views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0783" y="1527176"/>
            <a:ext cx="3319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AvatarView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chemeClr val="bg1"/>
                </a:solidFill>
              </a:rPr>
              <a:t>DrawingView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Expander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</a:rPr>
              <a:t>Popup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3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4372"/>
          </a:xfrm>
        </p:spPr>
        <p:txBody>
          <a:bodyPr/>
          <a:lstStyle/>
          <a:p>
            <a:r>
              <a:rPr kumimoji="1" lang="en-US" altLang="en-US" dirty="0"/>
              <a:t>MAUI Community Toolkits on </a:t>
            </a:r>
            <a:r>
              <a:rPr kumimoji="1" lang="en-US" altLang="en-US" dirty="0" err="1"/>
              <a:t>Tizen</a:t>
            </a:r>
            <a:endParaRPr kumimoji="1" lang="ko-Kore-KR" altLang="en-US" dirty="0"/>
          </a:p>
        </p:txBody>
      </p:sp>
      <p:pic>
        <p:nvPicPr>
          <p:cNvPr id="6146" name="Picture 2" descr="199411191-e4474d3c-b9ff-46a3-9479-fc84f7ee031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68" y="1689463"/>
            <a:ext cx="3397065" cy="18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99411189-a693eb72-c835-429e-9f05-114a2715d3a9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00" y="1689463"/>
            <a:ext cx="3397066" cy="18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199411198-bb7231c0-2f2f-4ab0-a266-3adc76f25145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00" y="3779519"/>
            <a:ext cx="3397066" cy="18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99411210-0e512667-15b5-406a-ac8c-d45cc42d389a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68" y="3779519"/>
            <a:ext cx="3397065" cy="182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199404882-02da2353-3825-4ce9-b20a-5a1b50114ec2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035" y="1669949"/>
            <a:ext cx="2160182" cy="39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61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/>
          <a:lstStyle/>
          <a:p>
            <a:r>
              <a:rPr kumimoji="1" lang="en-US" altLang="en-US" dirty="0"/>
              <a:t>.NET Community Toolkits</a:t>
            </a:r>
            <a:endParaRPr kumimoji="1" lang="ko-Kore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27176"/>
            <a:ext cx="102391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V1.4.0</a:t>
            </a:r>
          </a:p>
          <a:p>
            <a:pPr marL="1200150" lvl="2" indent="-28575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Expander, </a:t>
            </a:r>
            <a:r>
              <a:rPr lang="en-US" altLang="ko-KR" sz="2800" dirty="0" err="1">
                <a:solidFill>
                  <a:schemeClr val="bg1"/>
                </a:solidFill>
              </a:rPr>
              <a:t>DockLayout</a:t>
            </a:r>
            <a:r>
              <a:rPr lang="en-US" altLang="ko-KR" sz="2800" dirty="0">
                <a:solidFill>
                  <a:schemeClr val="bg1"/>
                </a:solidFill>
              </a:rPr>
              <a:t>, and </a:t>
            </a:r>
            <a:r>
              <a:rPr lang="en-US" altLang="ko-KR" sz="2800" dirty="0" err="1">
                <a:solidFill>
                  <a:schemeClr val="bg1"/>
                </a:solidFill>
              </a:rPr>
              <a:t>StateConatiner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V2.0.0</a:t>
            </a:r>
          </a:p>
          <a:p>
            <a:pPr marL="1200150" lvl="2" indent="-28575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.NET6, </a:t>
            </a:r>
            <a:r>
              <a:rPr lang="en-US" altLang="ko-KR" sz="2800" dirty="0" err="1">
                <a:solidFill>
                  <a:schemeClr val="bg1"/>
                </a:solidFill>
              </a:rPr>
              <a:t>Tizen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V3.0.0</a:t>
            </a:r>
          </a:p>
          <a:p>
            <a:pPr marL="1200150" lvl="2" indent="-285750"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</a:rPr>
              <a:t>Built against .NET7</a:t>
            </a: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V3.x.x</a:t>
            </a:r>
          </a:p>
          <a:p>
            <a:pPr marL="1200150" lvl="2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Dialogs</a:t>
            </a:r>
          </a:p>
          <a:p>
            <a:pPr marL="1200150" lvl="2" indent="-285750">
              <a:buFontTx/>
              <a:buChar char="-"/>
            </a:pPr>
            <a:r>
              <a:rPr lang="en-US" altLang="ko-KR" sz="3200" dirty="0" err="1">
                <a:solidFill>
                  <a:schemeClr val="bg1"/>
                </a:solidFill>
              </a:rPr>
              <a:t>MediaPlayer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6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/>
          <a:lstStyle/>
          <a:p>
            <a:r>
              <a:rPr kumimoji="1" lang="en-US" altLang="en-US" dirty="0"/>
              <a:t>How to use M</a:t>
            </a:r>
            <a:r>
              <a:rPr kumimoji="1" lang="en-US" altLang="ko-KR" dirty="0"/>
              <a:t>aui Community Toolkit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02688"/>
            <a:ext cx="10515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New MAUI App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Add package</a:t>
            </a: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367" y="1865074"/>
            <a:ext cx="3335114" cy="21281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6000" y="2559802"/>
            <a:ext cx="5117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~$ </a:t>
            </a:r>
            <a:r>
              <a:rPr lang="en-US" altLang="ko-KR" dirty="0" err="1">
                <a:solidFill>
                  <a:schemeClr val="bg1"/>
                </a:solidFill>
              </a:rPr>
              <a:t>dotnet</a:t>
            </a:r>
            <a:r>
              <a:rPr lang="en-US" altLang="ko-KR" dirty="0">
                <a:solidFill>
                  <a:schemeClr val="bg1"/>
                </a:solidFill>
              </a:rPr>
              <a:t> new </a:t>
            </a:r>
            <a:r>
              <a:rPr lang="en-US" altLang="ko-KR" dirty="0" err="1">
                <a:solidFill>
                  <a:schemeClr val="bg1"/>
                </a:solidFill>
              </a:rPr>
              <a:t>maui</a:t>
            </a:r>
            <a:r>
              <a:rPr lang="en-US" altLang="ko-KR" dirty="0">
                <a:solidFill>
                  <a:schemeClr val="bg1"/>
                </a:solidFill>
              </a:rPr>
              <a:t> –n “</a:t>
            </a:r>
            <a:r>
              <a:rPr lang="en-US" altLang="ko-KR" dirty="0" err="1">
                <a:solidFill>
                  <a:schemeClr val="bg1"/>
                </a:solidFill>
              </a:rPr>
              <a:t>CommunityToolkitSample</a:t>
            </a:r>
            <a:r>
              <a:rPr lang="en-US" altLang="ko-KR" dirty="0">
                <a:solidFill>
                  <a:schemeClr val="bg1"/>
                </a:solidFill>
              </a:rPr>
              <a:t>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367" y="4462872"/>
            <a:ext cx="3335114" cy="20744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004" y="4462872"/>
            <a:ext cx="5111802" cy="6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/>
          <a:lstStyle/>
          <a:p>
            <a:r>
              <a:rPr kumimoji="1" lang="en-US" altLang="en-US" dirty="0"/>
              <a:t>How to use M</a:t>
            </a:r>
            <a:r>
              <a:rPr kumimoji="1" lang="en-US" altLang="ko-KR" dirty="0"/>
              <a:t>aui Community Toolkit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02688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dirty="0">
                <a:solidFill>
                  <a:schemeClr val="bg1"/>
                </a:solidFill>
              </a:rPr>
              <a:t>3. Enable Toolkit in </a:t>
            </a:r>
            <a:r>
              <a:rPr lang="en-US" altLang="ko-KR" dirty="0" err="1">
                <a:solidFill>
                  <a:schemeClr val="bg1"/>
                </a:solidFill>
              </a:rPr>
              <a:t>MauiProgram.cs</a:t>
            </a: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lvl="2"/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1200150" lvl="2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en-US" altLang="ko-KR" dirty="0">
                <a:solidFill>
                  <a:schemeClr val="bg1"/>
                </a:solidFill>
              </a:rPr>
              <a:t>4. Enjoy using it!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4315"/>
          <a:stretch/>
        </p:blipFill>
        <p:spPr>
          <a:xfrm>
            <a:off x="5255144" y="1809525"/>
            <a:ext cx="4140757" cy="3063464"/>
          </a:xfrm>
          <a:prstGeom prst="rect">
            <a:avLst/>
          </a:prstGeom>
        </p:spPr>
      </p:pic>
      <p:pic>
        <p:nvPicPr>
          <p:cNvPr id="14338" name="Picture 2" descr="Announcing .NET 6 Release Candidate 1 - .NET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04" y="4958168"/>
            <a:ext cx="1423177" cy="130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82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/>
          <a:lstStyle/>
          <a:p>
            <a:r>
              <a:rPr kumimoji="1" lang="en-US" altLang="en-US" dirty="0"/>
              <a:t>Contribute!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21" y="1513495"/>
            <a:ext cx="950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Submitting a new feature</a:t>
            </a:r>
          </a:p>
          <a:p>
            <a:pPr marL="742950" lvl="1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New Feature Work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30" y="1960883"/>
            <a:ext cx="9393939" cy="432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58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5404"/>
            <a:ext cx="10515600" cy="1280795"/>
          </a:xfrm>
        </p:spPr>
        <p:txBody>
          <a:bodyPr>
            <a:normAutofit/>
          </a:bodyPr>
          <a:lstStyle/>
          <a:p>
            <a:r>
              <a:rPr kumimoji="1" lang="en-US" altLang="en-US" sz="6000" dirty="0"/>
              <a:t>Thanks for joining!</a:t>
            </a:r>
            <a:endParaRPr kumimoji="1" lang="ko-Kore-KR" altLang="en-US" sz="6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 txBox="1">
            <a:spLocks/>
          </p:cNvSpPr>
          <p:nvPr/>
        </p:nvSpPr>
        <p:spPr>
          <a:xfrm>
            <a:off x="838200" y="4871975"/>
            <a:ext cx="10515600" cy="1280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kumimoji="1" lang="en-US" altLang="en-US" sz="2400" dirty="0"/>
              <a:t>github.com/Samsung/Tizen.NET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291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>
            <a:normAutofit/>
          </a:bodyPr>
          <a:lstStyle/>
          <a:p>
            <a:r>
              <a:rPr kumimoji="1" lang="en-US" altLang="en-US" dirty="0"/>
              <a:t>.NET MAUI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7607" y="7013576"/>
            <a:ext cx="10515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- .NET Multi-platform App UI</a:t>
            </a:r>
          </a:p>
          <a:p>
            <a:pPr marL="285750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One Codebase</a:t>
            </a: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Single C# codebase</a:t>
            </a: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Single project system</a:t>
            </a:r>
          </a:p>
          <a:p>
            <a:pPr marL="285750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Multi-platform</a:t>
            </a: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Android, iOS, </a:t>
            </a:r>
            <a:r>
              <a:rPr lang="en-US" altLang="ko-KR" sz="3200" dirty="0" err="1">
                <a:solidFill>
                  <a:schemeClr val="bg1"/>
                </a:solidFill>
              </a:rPr>
              <a:t>macOS</a:t>
            </a:r>
            <a:r>
              <a:rPr lang="en-US" altLang="ko-KR" sz="3200" dirty="0">
                <a:solidFill>
                  <a:schemeClr val="bg1"/>
                </a:solidFill>
              </a:rPr>
              <a:t>, Windows, and </a:t>
            </a:r>
            <a:r>
              <a:rPr lang="en-US" altLang="ko-KR" sz="3200" dirty="0" err="1">
                <a:solidFill>
                  <a:schemeClr val="bg1"/>
                </a:solidFill>
              </a:rPr>
              <a:t>Tizen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Productive</a:t>
            </a: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Integrating the power of Visual Studio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6" descr="What .NET MAUI Means for Xamarin Developers | ArcTou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6" t="-615" r="15766" b="615"/>
          <a:stretch/>
        </p:blipFill>
        <p:spPr bwMode="auto">
          <a:xfrm>
            <a:off x="838200" y="1955859"/>
            <a:ext cx="3457303" cy="283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977757" y="1076149"/>
            <a:ext cx="5860364" cy="4934792"/>
            <a:chOff x="4078644" y="773829"/>
            <a:chExt cx="6560420" cy="548272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6621" y="773829"/>
              <a:ext cx="2495898" cy="2257740"/>
            </a:xfrm>
            <a:prstGeom prst="ellipse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8644" y="3479989"/>
              <a:ext cx="2648320" cy="2314898"/>
            </a:xfrm>
            <a:prstGeom prst="ellipse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3588" y="3357363"/>
              <a:ext cx="2705476" cy="2381582"/>
            </a:xfrm>
            <a:prstGeom prst="ellipse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46621" y="3093490"/>
              <a:ext cx="2495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Multi-platform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8644" y="5794887"/>
              <a:ext cx="2648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One Codebase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33585" y="5786356"/>
              <a:ext cx="2705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Productive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84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>
            <a:normAutofit/>
          </a:bodyPr>
          <a:lstStyle/>
          <a:p>
            <a:r>
              <a:rPr kumimoji="1" lang="en-US" altLang="en-US" dirty="0"/>
              <a:t>One codebase, single project, multi target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7607" y="7013576"/>
            <a:ext cx="10515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- .NET Multi-platform App UI</a:t>
            </a:r>
          </a:p>
          <a:p>
            <a:pPr marL="285750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One Codebase</a:t>
            </a: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Single C# codebase</a:t>
            </a: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Single project system</a:t>
            </a:r>
          </a:p>
          <a:p>
            <a:pPr marL="285750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Multi-platform</a:t>
            </a: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Android, iOS, </a:t>
            </a:r>
            <a:r>
              <a:rPr lang="en-US" altLang="ko-KR" sz="3200" dirty="0" err="1">
                <a:solidFill>
                  <a:schemeClr val="bg1"/>
                </a:solidFill>
              </a:rPr>
              <a:t>macOS</a:t>
            </a:r>
            <a:r>
              <a:rPr lang="en-US" altLang="ko-KR" sz="3200" dirty="0">
                <a:solidFill>
                  <a:schemeClr val="bg1"/>
                </a:solidFill>
              </a:rPr>
              <a:t>, Windows, and </a:t>
            </a:r>
            <a:r>
              <a:rPr lang="en-US" altLang="ko-KR" sz="3200" dirty="0" err="1">
                <a:solidFill>
                  <a:schemeClr val="bg1"/>
                </a:solidFill>
              </a:rPr>
              <a:t>Tizen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Productive</a:t>
            </a:r>
          </a:p>
          <a:p>
            <a:pPr marL="742950" lvl="1" indent="-285750">
              <a:buFontTx/>
              <a:buChar char="-"/>
            </a:pPr>
            <a:r>
              <a:rPr lang="en-US" altLang="ko-KR" sz="3200" dirty="0">
                <a:solidFill>
                  <a:schemeClr val="bg1"/>
                </a:solidFill>
              </a:rPr>
              <a:t>Integrating the power of Visual Studio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35" y="1527176"/>
            <a:ext cx="3178104" cy="4874283"/>
          </a:xfrm>
          <a:prstGeom prst="rect">
            <a:avLst/>
          </a:prstGeom>
        </p:spPr>
      </p:pic>
      <p:pic>
        <p:nvPicPr>
          <p:cNvPr id="17" name="Picture 24">
            <a:extLst>
              <a:ext uri="{FF2B5EF4-FFF2-40B4-BE49-F238E27FC236}">
                <a16:creationId xmlns:a16="http://schemas.microsoft.com/office/drawing/2014/main" id="{3AEFFE29-341D-E3B3-4719-266C0D700F0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247" y="1527176"/>
            <a:ext cx="1229006" cy="2460560"/>
          </a:xfrm>
          <a:prstGeom prst="roundRect">
            <a:avLst>
              <a:gd name="adj" fmla="val 15138"/>
            </a:avLst>
          </a:prstGeom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9FA65720-B9F0-78A1-3CC5-0DE9501893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240" y="1527176"/>
            <a:ext cx="1274514" cy="2460561"/>
          </a:xfrm>
          <a:prstGeom prst="round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497" y="4123959"/>
            <a:ext cx="1025258" cy="18559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47" b="99278" l="0" r="99441">
                        <a14:foregroundMark x1="186" y1="4513" x2="99627" y2="20939"/>
                        <a14:foregroundMark x1="16869" y1="2347" x2="95247" y2="2888"/>
                        <a14:foregroundMark x1="97856" y1="5596" x2="96925" y2="81047"/>
                        <a14:foregroundMark x1="186" y1="67148" x2="3262" y2="99278"/>
                        <a14:foregroundMark x1="186" y1="61913" x2="186" y2="61913"/>
                        <a14:foregroundMark x1="186" y1="58484" x2="186" y2="58484"/>
                        <a14:foregroundMark x1="373" y1="82130" x2="186" y2="98014"/>
                        <a14:foregroundMark x1="4007" y1="98556" x2="89655" y2="98917"/>
                        <a14:foregroundMark x1="41379" y1="72022" x2="59366" y2="71480"/>
                        <a14:foregroundMark x1="98136" y1="4693" x2="91892" y2="82852"/>
                        <a14:foregroundMark x1="92171" y1="24910" x2="92358" y2="40253"/>
                        <a14:backgroundMark x1="92824" y1="87365" x2="98602" y2="96029"/>
                        <a14:backgroundMark x1="90587" y1="361" x2="90587" y2="361"/>
                        <a14:backgroundMark x1="99907" y1="181" x2="99907" y2="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1081" y="4123959"/>
            <a:ext cx="3565466" cy="184088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530" y="1527177"/>
            <a:ext cx="1846419" cy="163604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9330" y="2333932"/>
            <a:ext cx="1749033" cy="16360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68805" y="6137850"/>
            <a:ext cx="4455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https://github.com/Samsung/Tizen.NET</a:t>
            </a:r>
          </a:p>
        </p:txBody>
      </p:sp>
    </p:spTree>
    <p:extLst>
      <p:ext uri="{BB962C8B-B14F-4D97-AF65-F5344CB8AC3E}">
        <p14:creationId xmlns:p14="http://schemas.microsoft.com/office/powerpoint/2010/main" val="408957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dcasts_mobile_tv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20" y="1113832"/>
            <a:ext cx="9208559" cy="43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9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/>
          <a:lstStyle/>
          <a:p>
            <a:r>
              <a:rPr kumimoji="1" lang="en-US" altLang="en-US" dirty="0"/>
              <a:t>.NET MAUI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2371" y="5564916"/>
            <a:ext cx="511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.NET MAUI </a:t>
            </a:r>
            <a:r>
              <a:rPr lang="ko-KR" altLang="en-US" dirty="0">
                <a:solidFill>
                  <a:schemeClr val="bg1"/>
                </a:solidFill>
              </a:rPr>
              <a:t>소개 </a:t>
            </a:r>
            <a:r>
              <a:rPr lang="en-US" altLang="ko-KR" dirty="0">
                <a:solidFill>
                  <a:schemeClr val="bg1"/>
                </a:solidFill>
              </a:rPr>
              <a:t>(.NET </a:t>
            </a:r>
            <a:r>
              <a:rPr lang="en-US" altLang="ko-KR" dirty="0" err="1">
                <a:solidFill>
                  <a:schemeClr val="bg1"/>
                </a:solidFill>
              </a:rPr>
              <a:t>Conf</a:t>
            </a:r>
            <a:r>
              <a:rPr lang="en-US" altLang="ko-KR" dirty="0">
                <a:solidFill>
                  <a:schemeClr val="bg1"/>
                </a:solidFill>
              </a:rPr>
              <a:t> 2022 x Seoul Replay)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92" y="1527176"/>
            <a:ext cx="3809456" cy="38500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26" y="1527176"/>
            <a:ext cx="3644407" cy="38970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81892" y="5424262"/>
            <a:ext cx="3809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.NET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Conf</a:t>
            </a:r>
            <a:r>
              <a:rPr lang="en-US" altLang="ko-KR" dirty="0">
                <a:solidFill>
                  <a:schemeClr val="bg1"/>
                </a:solidFill>
              </a:rPr>
              <a:t> Mini 22.09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.NET MAUI on </a:t>
            </a:r>
            <a:r>
              <a:rPr lang="en-US" altLang="ko-KR" dirty="0" err="1">
                <a:solidFill>
                  <a:schemeClr val="bg1"/>
                </a:solidFill>
              </a:rPr>
              <a:t>Tizen</a:t>
            </a:r>
            <a:r>
              <a:rPr lang="en-US" altLang="ko-KR" dirty="0">
                <a:solidFill>
                  <a:schemeClr val="bg1"/>
                </a:solidFill>
              </a:rPr>
              <a:t> RPI</a:t>
            </a:r>
            <a:endParaRPr lang="ko-KR" altLang="en-US" dirty="0">
              <a:solidFill>
                <a:schemeClr val="bg1"/>
              </a:solidFill>
            </a:endParaRPr>
          </a:p>
          <a:p>
            <a:pPr marL="742950" lvl="1" indent="-285750" algn="ctr">
              <a:buFontTx/>
              <a:buChar char="-"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9736" y="4106333"/>
            <a:ext cx="914400" cy="4741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ndroid emulator running the .NET MAUI app. A 'Hello, World!' message is display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91" y="1715345"/>
            <a:ext cx="1311314" cy="29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23145" y="2796525"/>
            <a:ext cx="36488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>
                <a:solidFill>
                  <a:schemeClr val="bg1"/>
                </a:solidFill>
              </a:rPr>
              <a:t>그 다음</a:t>
            </a:r>
            <a:r>
              <a:rPr lang="en-US" altLang="ko-KR" sz="4400" dirty="0">
                <a:solidFill>
                  <a:schemeClr val="bg1"/>
                </a:solidFill>
              </a:rPr>
              <a:t>?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47" b="99278" l="0" r="99441">
                        <a14:foregroundMark x1="186" y1="4513" x2="99627" y2="20939"/>
                        <a14:foregroundMark x1="16869" y1="2347" x2="95247" y2="2888"/>
                        <a14:foregroundMark x1="97856" y1="5596" x2="96925" y2="81047"/>
                        <a14:foregroundMark x1="186" y1="67148" x2="3262" y2="99278"/>
                        <a14:foregroundMark x1="186" y1="61913" x2="186" y2="61913"/>
                        <a14:foregroundMark x1="186" y1="58484" x2="186" y2="58484"/>
                        <a14:foregroundMark x1="373" y1="82130" x2="186" y2="98014"/>
                        <a14:foregroundMark x1="4007" y1="98556" x2="89655" y2="98917"/>
                        <a14:foregroundMark x1="41379" y1="72022" x2="59366" y2="71480"/>
                        <a14:foregroundMark x1="98136" y1="4693" x2="91892" y2="82852"/>
                        <a14:foregroundMark x1="92171" y1="24910" x2="92358" y2="40253"/>
                        <a14:backgroundMark x1="92824" y1="87365" x2="98602" y2="96029"/>
                        <a14:backgroundMark x1="90587" y1="361" x2="90587" y2="361"/>
                        <a14:backgroundMark x1="99907" y1="181" x2="99907" y2="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870" y="1715345"/>
            <a:ext cx="4456199" cy="230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0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3-01-19 at 12.07.32 AM">
            <a:hlinkClick r:id="" action="ppaction://media"/>
            <a:extLst>
              <a:ext uri="{FF2B5EF4-FFF2-40B4-BE49-F238E27FC236}">
                <a16:creationId xmlns:a16="http://schemas.microsoft.com/office/drawing/2014/main" id="{05B693DF-4A0D-FF21-8D2D-3ACB94C95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4055" y="1071154"/>
            <a:ext cx="7923889" cy="47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7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2050"/>
          </a:xfrm>
        </p:spPr>
        <p:txBody>
          <a:bodyPr/>
          <a:lstStyle/>
          <a:p>
            <a:r>
              <a:rPr kumimoji="1" lang="en-US" altLang="en-US" dirty="0"/>
              <a:t>.NET Community Toolkits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05376" y="1527176"/>
            <a:ext cx="60392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Community Created libraries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>
                <a:solidFill>
                  <a:schemeClr val="bg1"/>
                </a:solidFill>
              </a:rPr>
              <a:t>3 Recommended Libraries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chemeClr val="bg1"/>
                </a:solidFill>
              </a:rPr>
              <a:t>CommunityToolkit.Maui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chemeClr val="bg1"/>
                </a:solidFill>
              </a:rPr>
              <a:t>CommunityToolkit.Mvvm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chemeClr val="bg1"/>
                </a:solidFill>
              </a:rPr>
              <a:t>CommunityToolkit.Maui.Markup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2" descr="Using .NET MAUI Community Tool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412004"/>
            <a:ext cx="4492256" cy="38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48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19898</TotalTime>
  <Words>886</Words>
  <Application>Microsoft Macintosh PowerPoint</Application>
  <PresentationFormat>Widescreen</PresentationFormat>
  <Paragraphs>291</Paragraphs>
  <Slides>28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Calibri</vt:lpstr>
      <vt:lpstr>Open Sans Light</vt:lpstr>
      <vt:lpstr>맑은 고딕</vt:lpstr>
      <vt:lpstr>NanumGothic</vt:lpstr>
      <vt:lpstr>NANUMGOTHIC EXTRABOLD</vt:lpstr>
      <vt:lpstr>Open Sans</vt:lpstr>
      <vt:lpstr>Arial</vt:lpstr>
      <vt:lpstr>Office Theme</vt:lpstr>
      <vt:lpstr>2_Office Theme</vt:lpstr>
      <vt:lpstr>1_Office Theme</vt:lpstr>
      <vt:lpstr>3_Office Theme</vt:lpstr>
      <vt:lpstr>PowerPoint Presentation</vt:lpstr>
      <vt:lpstr>PowerPoint Presentation</vt:lpstr>
      <vt:lpstr>.NET MAUI</vt:lpstr>
      <vt:lpstr>One codebase, single project, multi target</vt:lpstr>
      <vt:lpstr>PowerPoint Presentation</vt:lpstr>
      <vt:lpstr>.NET MAUI</vt:lpstr>
      <vt:lpstr>PowerPoint Presentation</vt:lpstr>
      <vt:lpstr>PowerPoint Presentation</vt:lpstr>
      <vt:lpstr>.NET Community Toolkits</vt:lpstr>
      <vt:lpstr>.NET Community Toolkits - CommunityToolkit.Mvvm</vt:lpstr>
      <vt:lpstr>.NET Community Toolkits - CommunityToolkit.Maui.Markup</vt:lpstr>
      <vt:lpstr>GitTrends: GitHub Insights</vt:lpstr>
      <vt:lpstr>.NET Community Toolkits - CommunityToolkit.MAUI</vt:lpstr>
      <vt:lpstr>.NET Community Toolkits - CommunityToolkit.Maui</vt:lpstr>
      <vt:lpstr>.NET Community Toolkits - CommunityToolkit.Maui</vt:lpstr>
      <vt:lpstr>.NET Community Toolkits - CommunityToolkit.Maui</vt:lpstr>
      <vt:lpstr>.NET Community Toolkits - CommunityToolkit.Maui</vt:lpstr>
      <vt:lpstr>.NET Community Toolkits - CommunityToolkit.Maui</vt:lpstr>
      <vt:lpstr>.NET Community Toolkits - CommunityToolkit.Maui</vt:lpstr>
      <vt:lpstr>.NET Community Toolkits - CommunityToolkit.Maui</vt:lpstr>
      <vt:lpstr>.NET Community Toolkits - CommunityToolkit.Maui</vt:lpstr>
      <vt:lpstr>.NET Community Toolkits - CommunityToolkit.Maui</vt:lpstr>
      <vt:lpstr>MAUI Community Toolkits on Tizen</vt:lpstr>
      <vt:lpstr>.NET Community Toolkits</vt:lpstr>
      <vt:lpstr>How to use Maui Community Toolkit</vt:lpstr>
      <vt:lpstr>How to use Maui Community Toolkit</vt:lpstr>
      <vt:lpstr>Contribute!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Cho Jay</cp:lastModifiedBy>
  <cp:revision>109</cp:revision>
  <dcterms:created xsi:type="dcterms:W3CDTF">2022-10-11T15:09:05Z</dcterms:created>
  <dcterms:modified xsi:type="dcterms:W3CDTF">2023-01-18T18:24:39Z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